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4"/>
    <p:sldMasterId id="2147483648" r:id="rId5"/>
  </p:sldMasterIdLst>
  <p:notesMasterIdLst>
    <p:notesMasterId r:id="rId7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28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49" autoAdjust="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outlineViewPr>
    <p:cViewPr>
      <p:scale>
        <a:sx n="33" d="100"/>
        <a:sy n="33" d="100"/>
      </p:scale>
      <p:origin x="0" y="-189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C8C29-F161-43E4-AB2B-BBEDCEBD3FA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0C29F-9A61-4F1D-93E4-85FC998A9C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9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83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14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655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0C29F-9A61-4F1D-93E4-85FC998A9C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32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61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6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45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C3A7-4DBA-EA69-D049-6AA9C408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EB3F3-2A01-2754-E433-CBE768A7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2730B-6DEE-121D-0415-6F4C01BE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ACCF1-72FD-F12D-AA64-B8FDB91F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7E62F-BDEE-3CFB-A2A9-FA3269E6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20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1898-0A0E-8EE2-99E6-B2E9F800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310CD-A5B5-3DE7-235B-79A95952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0E071-7F1C-62EF-634C-26C21350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BF804-8BF9-BD6E-0DFD-49E204BC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F7BFD-5821-2083-0A40-339522BD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00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B46E-1D87-92C8-AB12-15FD6916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97D29-5E15-47B8-C64B-0348C5DE1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9DAC8-766E-0731-C391-1AFEA9017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7634C-FEA5-E929-AC0F-55B01EE8D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1239D-B62A-EB10-A85D-5F668CD0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0A277-E135-5C7F-2DC3-8D8DACDE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83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3552E-3EE2-C424-4A92-3E013FF2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58E80-D08E-8149-3399-65C571243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74577-35A9-12AA-DBBD-D76DEFD38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B51CF-97E6-16C7-017A-5C6F87DDA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57698-AF65-E4B7-1834-AE9FDFE39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B0359-D248-D662-2416-5E613086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11BDA3-41E1-CBBB-E41B-5FFC7F71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9510F2-6EAC-B2A8-1524-B50CFB41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14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2E8C-5079-DAD1-B17A-51C8F86D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0513D-2729-BF60-E6D5-5754111F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7B5D5-4F36-27F0-E9B2-B5D51C90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EAE46-6D50-E23E-B60D-B3EB3A28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26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5C01-AC80-54EF-D2D6-CAAE6C6B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323A3-4CDF-2E6F-6779-02EF65DB6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B40-6E8D-B3A2-6352-40FE25BF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80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0DED-4AF4-C4B1-4A9A-C6853C68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6C9BA-D060-2662-6A93-27024A05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EE36B-6F8A-5F48-75B7-5B3EF855C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D9ED7-D1EE-1A1A-7481-B3F272BF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26BC9-45B1-812D-852A-05710996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A687-5E3F-3C5F-0189-D2B5E8F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93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AAAF-107B-236B-733E-7F23C2DB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A6F66D-2716-2423-BF37-A9DBCE3C5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5D233-FDA4-FFA4-3A62-5855E5B9D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637D5-4342-4E07-7BEF-1AC3793E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A227E-36B8-2306-7C06-9D56FC701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E33BF-C7F6-0E02-F535-D2AA5FEA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12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56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D90B-2BD3-38DE-B19D-61182EAC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C9603-49E9-573F-64B7-1BD7D17EA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3908-D844-B2CB-16E4-12DD6C3F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FFF6C-6EB6-975B-8AEC-7A4256DF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7EE1-E42C-EF2F-BCF5-818F95E3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38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60871-A584-EB15-0D36-AFF35CEE0D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28B7C-E85D-52D9-24E7-2B98FB407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5807C-16BB-CCB8-B601-05636F39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A867-ACFA-6A85-39A5-0A8028D0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3FB1-C0D5-7473-DC54-E0EB8906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3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FA7F-3228-FD8C-A5C7-BA300EEA5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12D-40AC-723F-8F9E-C90561F5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E0330-0BC1-1B46-966C-D6A4A9C8D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9703-F982-9993-3494-FCB8883A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60C2-7A35-9053-F6EF-F23C0F67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2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4/9/2025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7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53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772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5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5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6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73BDE-1EE6-FB94-F240-FD2BB978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DFBA0-4340-E4EA-F7E8-2275A9A2C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525C-A06B-1D49-F991-DB3AF3E63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7B46C9-A9DC-4BA9-9681-242C84D0619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CBE45-5D86-9CC5-88D3-A295A3C08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75CA8-B7BE-9E04-981E-ADB862AFE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405298-E00D-4649-B6FF-8F135DBD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32D7-B9D4-6D59-8663-19ED87A88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6568" y="1238045"/>
            <a:ext cx="6552228" cy="3284538"/>
          </a:xfrm>
        </p:spPr>
        <p:txBody>
          <a:bodyPr anchor="b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sz="4200" dirty="0"/>
              <a:t>BANQUE MISR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ORACLE GLOBAL HCM</a:t>
            </a:r>
            <a:br>
              <a:rPr lang="en-US" sz="4200" dirty="0"/>
            </a:br>
            <a:endParaRPr lang="en-GB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BF427-908C-27E7-41A2-37AE674A1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1032" y="5707063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 sz="800" dirty="0"/>
              <a:t>&gt;&gt;&gt;</a:t>
            </a:r>
            <a:endParaRPr lang="en-GB" sz="800" dirty="0"/>
          </a:p>
        </p:txBody>
      </p:sp>
      <p:pic>
        <p:nvPicPr>
          <p:cNvPr id="4" name="Picture 3" descr="A building with palm trees&#10;&#10;AI-generated content may be incorrect.">
            <a:extLst>
              <a:ext uri="{FF2B5EF4-FFF2-40B4-BE49-F238E27FC236}">
                <a16:creationId xmlns:a16="http://schemas.microsoft.com/office/drawing/2014/main" id="{68365572-5193-4E4D-6770-27B11EDE8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18996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747CC1-C4BF-AA72-7770-4734D6086D7C}"/>
              </a:ext>
            </a:extLst>
          </p:cNvPr>
          <p:cNvCxnSpPr/>
          <p:nvPr/>
        </p:nvCxnSpPr>
        <p:spPr>
          <a:xfrm>
            <a:off x="5476568" y="4798142"/>
            <a:ext cx="608616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46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44D1-3D4E-D8A5-743A-55075845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Flex field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DC268-A362-51E2-8DCE-0EC74C15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00748"/>
            <a:ext cx="8770571" cy="432619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Human Resources: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Job                                 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Grade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Competence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Payroll: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People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Cost Allocation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9382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7F8A16-4ED9-2449-C815-B7CEA6E2BA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6" r="13170" b="9685"/>
          <a:stretch/>
        </p:blipFill>
        <p:spPr>
          <a:xfrm>
            <a:off x="4198373" y="511278"/>
            <a:ext cx="7492181" cy="51029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C5E8F0-3E97-2B7F-63D9-B945F9C6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7" y="284710"/>
            <a:ext cx="3230625" cy="1209793"/>
          </a:xfrm>
        </p:spPr>
        <p:txBody>
          <a:bodyPr/>
          <a:lstStyle/>
          <a:p>
            <a:r>
              <a:rPr lang="en-US" sz="2800" dirty="0"/>
              <a:t>1.Create 6 fix field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19021-2A17-F8F7-DA92-5B0165AC1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727" y="2102927"/>
            <a:ext cx="3227832" cy="405740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&gt;Application &gt;         Flex field&gt; key&gt; segment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Job Flex field Name:</a:t>
            </a:r>
            <a:r>
              <a:rPr lang="en-US" b="1" dirty="0">
                <a:solidFill>
                  <a:schemeClr val="tx1"/>
                </a:solidFill>
              </a:rPr>
              <a:t>NXT15_G2_Job Flex field</a:t>
            </a:r>
            <a:endParaRPr lang="en-US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6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2E55EC-F473-3BCD-D13B-BE1A819CC2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" r="14024" b="4838"/>
          <a:stretch/>
        </p:blipFill>
        <p:spPr>
          <a:xfrm>
            <a:off x="4414684" y="57818"/>
            <a:ext cx="6843252" cy="31935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37F76D-F789-9D95-4163-F5CD7829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01" y="315397"/>
            <a:ext cx="3230625" cy="1444577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tabLst/>
              <a:defRPr/>
            </a:pPr>
            <a:r>
              <a:rPr lang="en-US" sz="1600" b="0" dirty="0">
                <a:solidFill>
                  <a:prstClr val="black"/>
                </a:solidFill>
                <a:latin typeface="Meiryo"/>
                <a:ea typeface="+mn-ea"/>
                <a:cs typeface="+mn-cs"/>
              </a:rPr>
              <a:t>Grade</a:t>
            </a:r>
            <a:r>
              <a:rPr kumimoji="0" lang="en-US" sz="16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Flex field Name:</a:t>
            </a:r>
            <a:r>
              <a:rPr kumimoji="0" lang="en-US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NXT15_G2_Grade Flex field</a:t>
            </a:r>
            <a:br>
              <a:rPr kumimoji="0" lang="en-US" sz="16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</a:br>
            <a:endParaRPr lang="en-GB" sz="16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B695E-981C-4F12-A035-84985043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901" y="2427392"/>
            <a:ext cx="3227832" cy="3973407"/>
          </a:xfrm>
        </p:spPr>
        <p:txBody>
          <a:bodyPr/>
          <a:lstStyle/>
          <a:p>
            <a:r>
              <a:rPr lang="en-US" sz="1600" b="0" dirty="0">
                <a:solidFill>
                  <a:prstClr val="black"/>
                </a:solidFill>
                <a:latin typeface="Meiryo"/>
                <a:ea typeface="+mn-ea"/>
                <a:cs typeface="+mn-cs"/>
              </a:rPr>
              <a:t>Grade</a:t>
            </a:r>
            <a:r>
              <a:rPr kumimoji="0" lang="en-US" sz="16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Flex field Segments: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Meiryo"/>
              </a:rPr>
              <a:t>GRADE NAME (SEGMENT1)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prstClr val="black"/>
              </a:solidFill>
              <a:latin typeface="Meiry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Meiryo"/>
              </a:rPr>
              <a:t>GRADE CODE (SEGMENT2)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prstClr val="black"/>
              </a:solidFill>
              <a:latin typeface="Meiryo"/>
            </a:endParaRPr>
          </a:p>
          <a:p>
            <a:pPr marL="342900" indent="-342900">
              <a:buFont typeface="+mj-lt"/>
              <a:buAutoNum type="arabicPeriod"/>
            </a:pPr>
            <a:endParaRPr lang="en-GB" b="1" dirty="0"/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A7E1679-C26C-E4B8-8DF3-C038DAFC7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0" b="3711"/>
          <a:stretch/>
        </p:blipFill>
        <p:spPr>
          <a:xfrm>
            <a:off x="4414684" y="3429000"/>
            <a:ext cx="6843252" cy="32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3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39C810-0673-DCCA-E7B0-DA7FAA7B52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-1577" r="16653" b="1577"/>
          <a:stretch/>
        </p:blipFill>
        <p:spPr>
          <a:xfrm>
            <a:off x="3227832" y="3541959"/>
            <a:ext cx="4657639" cy="315562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2E5A7C-914D-B1A5-70AC-B1009A8B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93" y="4446046"/>
            <a:ext cx="3230625" cy="1347445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latin typeface="Meiryo" panose="020B0604030504040204" pitchFamily="34" charset="-128"/>
              </a:rPr>
              <a:t>People group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Flex field Name:</a:t>
            </a:r>
            <a:r>
              <a:rPr lang="en-US" sz="1600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NXT15_G2_People group Flex field</a:t>
            </a:r>
            <a:br>
              <a:rPr lang="en-GB" sz="900" dirty="0">
                <a:effectLst/>
              </a:rPr>
            </a:br>
            <a:endParaRPr lang="en-GB" sz="1600" b="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74E54-A5CD-860D-A033-434EB96A9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6812" y="261304"/>
            <a:ext cx="3041020" cy="2501561"/>
          </a:xfrm>
        </p:spPr>
        <p:txBody>
          <a:bodyPr/>
          <a:lstStyle/>
          <a:p>
            <a:r>
              <a:rPr lang="en-US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Competence Flex field Name:</a:t>
            </a:r>
            <a:r>
              <a:rPr lang="en-US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NXT15_G2_ Competence Flex field</a:t>
            </a:r>
          </a:p>
          <a:p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  <a:ea typeface="+mj-ea"/>
                <a:cs typeface="+mj-cs"/>
              </a:rPr>
              <a:t>Flex field qualifiers</a:t>
            </a:r>
            <a:br>
              <a:rPr lang="en-GB" b="1" kern="1200" spc="150" baseline="0" dirty="0">
                <a:solidFill>
                  <a:srgbClr val="40404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</a:br>
            <a:endParaRPr lang="en-GB" b="1" kern="1200" spc="150" baseline="0" dirty="0">
              <a:solidFill>
                <a:srgbClr val="404040"/>
              </a:solidFill>
              <a:effectLst/>
              <a:latin typeface="Meiryo" panose="020B0604030504040204" pitchFamily="34" charset="-128"/>
              <a:ea typeface="+mj-ea"/>
              <a:cs typeface="+mj-cs"/>
            </a:endParaRPr>
          </a:p>
          <a:p>
            <a:endParaRPr lang="en-GB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3F5EEC-8D81-8369-E9F7-48CCA5E43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96" b="17857"/>
          <a:stretch/>
        </p:blipFill>
        <p:spPr>
          <a:xfrm>
            <a:off x="3227832" y="160420"/>
            <a:ext cx="4657639" cy="287219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569446-55BE-839A-211D-85B45AEC9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6" r="15993" b="16989"/>
          <a:stretch/>
        </p:blipFill>
        <p:spPr>
          <a:xfrm>
            <a:off x="7816644" y="1961028"/>
            <a:ext cx="4306529" cy="37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4C5CED-1A1B-9FCA-3239-C9A7D70D23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 r="24124" b="5153"/>
          <a:stretch/>
        </p:blipFill>
        <p:spPr>
          <a:xfrm>
            <a:off x="3765754" y="98322"/>
            <a:ext cx="7491707" cy="348061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623EED-90CC-58AA-C978-995CDBC2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8" y="358877"/>
            <a:ext cx="3230625" cy="1361768"/>
          </a:xfrm>
        </p:spPr>
        <p:txBody>
          <a:bodyPr/>
          <a:lstStyle/>
          <a:p>
            <a:r>
              <a:rPr lang="en-US" sz="1600" b="0" i="0" dirty="0">
                <a:ln>
                  <a:noFill/>
                </a:ln>
                <a:solidFill>
                  <a:srgbClr val="000000"/>
                </a:solidFill>
                <a:latin typeface="Meiryo" panose="020B0604030504040204" pitchFamily="34" charset="-128"/>
              </a:rPr>
              <a:t>Cost Allocation</a:t>
            </a:r>
            <a:r>
              <a:rPr lang="en-US" sz="1600" b="0" i="0" kern="1200" spc="15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 Flex field Name:</a:t>
            </a:r>
            <a:r>
              <a:rPr lang="en-US" sz="1600" b="1" i="0" kern="1200" spc="15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" panose="020B0604030504040204" pitchFamily="34" charset="-128"/>
                <a:ea typeface="+mj-ea"/>
                <a:cs typeface="+mj-cs"/>
              </a:rPr>
              <a:t>NXT15_G2_Cost Allocation Flex field</a:t>
            </a:r>
            <a:endParaRPr lang="en-GB" sz="14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6DDF9-0E10-2AFE-473D-7F71D3F2A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398" y="1828800"/>
            <a:ext cx="3227832" cy="4277032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  <a:ea typeface="+mj-ea"/>
                <a:cs typeface="+mj-cs"/>
              </a:rPr>
              <a:t>Flex field Segments: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Company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Department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Sub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a typeface="+mj-ea"/>
                <a:cs typeface="+mj-cs"/>
              </a:rPr>
              <a:t>Product</a:t>
            </a:r>
          </a:p>
          <a:p>
            <a:endParaRPr lang="en-US" dirty="0">
              <a:solidFill>
                <a:srgbClr val="000000"/>
              </a:solidFill>
              <a:ea typeface="+mj-ea"/>
              <a:cs typeface="+mj-cs"/>
            </a:endParaRPr>
          </a:p>
          <a:p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  <a:ea typeface="+mj-ea"/>
                <a:cs typeface="+mj-cs"/>
              </a:rPr>
              <a:t>Flex field qualifiers</a:t>
            </a:r>
            <a:endParaRPr lang="en-US" dirty="0">
              <a:solidFill>
                <a:srgbClr val="000000"/>
              </a:solidFill>
              <a:ea typeface="+mj-ea"/>
              <a:cs typeface="+mj-cs"/>
            </a:endParaRPr>
          </a:p>
          <a:p>
            <a:endParaRPr lang="en-US" dirty="0">
              <a:solidFill>
                <a:srgbClr val="000000"/>
              </a:solidFill>
              <a:ea typeface="+mj-ea"/>
              <a:cs typeface="+mj-cs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B059C2-483C-2A8D-75AC-BFA46AA06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 r="29516" b="19078"/>
          <a:stretch/>
        </p:blipFill>
        <p:spPr>
          <a:xfrm>
            <a:off x="3765754" y="3859162"/>
            <a:ext cx="7491708" cy="29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68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5BA76F-BF9E-D7FF-B9D1-2CD0DE1D11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" r="18624" b="16182"/>
          <a:stretch/>
        </p:blipFill>
        <p:spPr>
          <a:xfrm>
            <a:off x="3394110" y="1061459"/>
            <a:ext cx="8298785" cy="44933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8F3FB6-2F92-DD2C-A3D3-70CCE662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78" y="225717"/>
            <a:ext cx="3230625" cy="1475264"/>
          </a:xfrm>
        </p:spPr>
        <p:txBody>
          <a:bodyPr/>
          <a:lstStyle/>
          <a:p>
            <a:r>
              <a:rPr lang="en-US" sz="2800" dirty="0"/>
              <a:t>2. Create Value set for 6 flex fields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5AD15-9F45-A9C5-A15E-527C9BEDF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278" y="2198351"/>
            <a:ext cx="3227832" cy="4231946"/>
          </a:xfrm>
        </p:spPr>
        <p:txBody>
          <a:bodyPr/>
          <a:lstStyle/>
          <a:p>
            <a:r>
              <a:rPr lang="en-US" sz="18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8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 Administrator &gt;Application&gt; Validation &gt;Set</a:t>
            </a:r>
            <a:endParaRPr lang="en-GB" dirty="0">
              <a:effectLst/>
            </a:endParaRPr>
          </a:p>
          <a:p>
            <a:endParaRPr lang="en-GB" dirty="0"/>
          </a:p>
          <a:p>
            <a:r>
              <a:rPr lang="en-GB" dirty="0"/>
              <a:t>Value set name:</a:t>
            </a:r>
            <a:r>
              <a:rPr lang="en-GB" b="1" dirty="0"/>
              <a:t>NXT15_G2_ PEOPLE GROUP_VS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66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446D41-7A41-4BDD-6D04-73A97A4B90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t="867" r="22676" b="15664"/>
          <a:stretch/>
        </p:blipFill>
        <p:spPr>
          <a:xfrm>
            <a:off x="4485515" y="78083"/>
            <a:ext cx="6998561" cy="33509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656B1F-EBE5-8C67-94FB-FD217572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33" y="324039"/>
            <a:ext cx="3230625" cy="1150799"/>
          </a:xfrm>
        </p:spPr>
        <p:txBody>
          <a:bodyPr/>
          <a:lstStyle/>
          <a:p>
            <a:r>
              <a:rPr lang="en-US" sz="2800" dirty="0"/>
              <a:t>3. Add Data to Value set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4B5BD-C1F3-04F1-7C3D-23392AE78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4433" y="1766760"/>
            <a:ext cx="3227832" cy="4860182"/>
          </a:xfrm>
        </p:spPr>
        <p:txBody>
          <a:bodyPr>
            <a:normAutofit lnSpcReduction="10000"/>
          </a:bodyPr>
          <a:lstStyle/>
          <a:p>
            <a:r>
              <a:rPr lang="en-US" sz="16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 Administrator &gt;Application&gt; Validation &gt;Value</a:t>
            </a:r>
          </a:p>
          <a:p>
            <a:endParaRPr lang="en-US" dirty="0">
              <a:solidFill>
                <a:srgbClr val="000000"/>
              </a:solidFill>
              <a:latin typeface="Meiryo" panose="020B0604030504040204" pitchFamily="34" charset="-128"/>
            </a:endParaRPr>
          </a:p>
          <a:p>
            <a:r>
              <a:rPr lang="en-US" dirty="0">
                <a:solidFill>
                  <a:srgbClr val="000000"/>
                </a:solidFill>
                <a:latin typeface="Meiryo" panose="020B0604030504040204" pitchFamily="34" charset="-128"/>
              </a:rPr>
              <a:t>Job name value set:</a:t>
            </a:r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</a:rPr>
              <a:t>NXT15_G2_JOB_ NAME_VS</a:t>
            </a:r>
          </a:p>
          <a:p>
            <a:endParaRPr lang="en-US" b="1" dirty="0">
              <a:solidFill>
                <a:srgbClr val="000000"/>
              </a:solidFill>
              <a:latin typeface="Meiryo" panose="020B0604030504040204" pitchFamily="34" charset="-128"/>
            </a:endParaRPr>
          </a:p>
          <a:p>
            <a:r>
              <a:rPr lang="en-US" dirty="0">
                <a:solidFill>
                  <a:srgbClr val="000000"/>
                </a:solidFill>
                <a:latin typeface="Meiryo" panose="020B0604030504040204" pitchFamily="34" charset="-128"/>
              </a:rPr>
              <a:t>Job code value set:</a:t>
            </a:r>
            <a:r>
              <a:rPr lang="en-US" b="1" dirty="0">
                <a:solidFill>
                  <a:srgbClr val="000000"/>
                </a:solidFill>
                <a:latin typeface="Meiryo" panose="020B0604030504040204" pitchFamily="34" charset="-128"/>
              </a:rPr>
              <a:t>NXT15_G2_JOB_ CODE_VS</a:t>
            </a:r>
          </a:p>
          <a:p>
            <a:endParaRPr lang="en-US" dirty="0">
              <a:solidFill>
                <a:srgbClr val="000000"/>
              </a:solidFill>
              <a:latin typeface="Meiryo" panose="020B0604030504040204" pitchFamily="34" charset="-128"/>
            </a:endParaRPr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A733C3-407B-6B88-B36D-C689C311C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7" b="15412"/>
          <a:stretch/>
        </p:blipFill>
        <p:spPr>
          <a:xfrm>
            <a:off x="4485514" y="3628103"/>
            <a:ext cx="6998562" cy="310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1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3B66F-034D-9B3D-8263-FF22CCAED9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t="1481" r="11279" b="11413"/>
          <a:stretch/>
        </p:blipFill>
        <p:spPr>
          <a:xfrm>
            <a:off x="4605828" y="0"/>
            <a:ext cx="6268650" cy="31798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EA4259-4199-4F7B-8A6E-69453DA4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65" y="284710"/>
            <a:ext cx="3230625" cy="1642413"/>
          </a:xfrm>
        </p:spPr>
        <p:txBody>
          <a:bodyPr/>
          <a:lstStyle/>
          <a:p>
            <a:r>
              <a:rPr lang="en-US" sz="16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 Administrator &gt;Application&gt; Validation &gt;Value</a:t>
            </a:r>
            <a:b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</a:br>
            <a:endParaRPr lang="en-GB" sz="16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9D7C7-EEC8-9C0E-BBF0-F41D8763E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358" y="3429000"/>
            <a:ext cx="3227832" cy="266700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latin typeface="Meiryo" panose="020B0604030504040204" pitchFamily="34" charset="-128"/>
              </a:rPr>
              <a:t>Grade</a:t>
            </a:r>
            <a:r>
              <a:rPr lang="en-US" sz="18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name value set:</a:t>
            </a:r>
            <a:r>
              <a:rPr lang="en-US" sz="1800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 GRADE_NAME_VS</a:t>
            </a:r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6B33BE-0522-6ABB-293E-0C27C9E55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7" b="14695"/>
          <a:stretch/>
        </p:blipFill>
        <p:spPr>
          <a:xfrm>
            <a:off x="4605828" y="3330677"/>
            <a:ext cx="62686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1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8C05BAFC-9247-46D6-3A90-82F8E4831E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r="18408" b="13789"/>
          <a:stretch/>
        </p:blipFill>
        <p:spPr>
          <a:xfrm>
            <a:off x="4138971" y="221226"/>
            <a:ext cx="6719185" cy="297917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D6B971-729D-9AE5-8566-E731380D2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29" y="383032"/>
            <a:ext cx="3230625" cy="1327781"/>
          </a:xfrm>
        </p:spPr>
        <p:txBody>
          <a:bodyPr/>
          <a:lstStyle/>
          <a:p>
            <a:pPr marL="0" indent="0" rtl="0" eaLnBrk="1" latinLnBrk="0" hangingPunct="1">
              <a:lnSpc>
                <a:spcPct val="140000"/>
              </a:lnSpc>
              <a:spcBef>
                <a:spcPts val="1400"/>
              </a:spcBef>
            </a:pPr>
            <a:r>
              <a:rPr lang="en-US" sz="1600" b="0" kern="1200" spc="150" baseline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Position name value set:</a:t>
            </a:r>
            <a:r>
              <a:rPr lang="en-US" sz="1600" b="1" kern="1200" spc="150" baseline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 POSITION _NAME_VS</a:t>
            </a:r>
            <a:endParaRPr lang="en-GB" sz="1600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D52A9-6318-4883-D6FC-1C5B31851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929" y="3765754"/>
            <a:ext cx="3227832" cy="2872194"/>
          </a:xfrm>
        </p:spPr>
        <p:txBody>
          <a:bodyPr/>
          <a:lstStyle/>
          <a:p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Position code value set:</a:t>
            </a:r>
            <a:r>
              <a:rPr lang="en-US" sz="1600" b="1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 POSITION _CODE_VS</a:t>
            </a:r>
            <a:endParaRPr lang="en-GB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037635-5B46-EA3C-10AF-5FE4F62C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92" b="13549"/>
          <a:stretch/>
        </p:blipFill>
        <p:spPr>
          <a:xfrm>
            <a:off x="4138972" y="3429000"/>
            <a:ext cx="6719186" cy="31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5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B93558-9EAE-240E-66BB-3F0A35B09A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r="16482" b="6455"/>
          <a:stretch/>
        </p:blipFill>
        <p:spPr>
          <a:xfrm>
            <a:off x="4558380" y="3429000"/>
            <a:ext cx="6774424" cy="33228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EE1F3B-CBC9-A9ED-A327-9097D818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520685"/>
            <a:ext cx="3448017" cy="1150799"/>
          </a:xfrm>
        </p:spPr>
        <p:txBody>
          <a:bodyPr/>
          <a:lstStyle/>
          <a:p>
            <a:r>
              <a:rPr lang="en-US" sz="2800" dirty="0"/>
              <a:t>4.Create Business Group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222B9-F0CA-2D3B-A6DA-8CC2C1EC6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6477" y="2190739"/>
            <a:ext cx="3227832" cy="3875763"/>
          </a:xfrm>
        </p:spPr>
        <p:txBody>
          <a:bodyPr/>
          <a:lstStyle/>
          <a:p>
            <a:r>
              <a:rPr lang="en-US" sz="18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800" dirty="0">
                <a:solidFill>
                  <a:srgbClr val="000000"/>
                </a:solidFill>
                <a:latin typeface="Meiryo" panose="020B0604030504040204" pitchFamily="34" charset="-128"/>
              </a:rPr>
              <a:t>Work Structure</a:t>
            </a:r>
            <a:r>
              <a:rPr lang="en-US" sz="18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&gt;Organization&gt; Description</a:t>
            </a:r>
          </a:p>
          <a:p>
            <a:endParaRPr lang="en-GB" dirty="0">
              <a:effectLst/>
            </a:endParaRPr>
          </a:p>
          <a:p>
            <a:endParaRPr lang="en-GB" dirty="0"/>
          </a:p>
          <a:p>
            <a:r>
              <a:rPr lang="en-US" dirty="0">
                <a:effectLst/>
              </a:rPr>
              <a:t>Business Group name: </a:t>
            </a:r>
            <a:r>
              <a:rPr lang="en-US" b="1" dirty="0">
                <a:effectLst/>
              </a:rPr>
              <a:t>NXT15_G2_BG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EFF919-E178-7E2E-961E-F155758EE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8" r="14441" b="2652"/>
          <a:stretch/>
        </p:blipFill>
        <p:spPr>
          <a:xfrm>
            <a:off x="4558380" y="106175"/>
            <a:ext cx="6774424" cy="31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7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One in a crowd">
            <a:extLst>
              <a:ext uri="{FF2B5EF4-FFF2-40B4-BE49-F238E27FC236}">
                <a16:creationId xmlns:a16="http://schemas.microsoft.com/office/drawing/2014/main" id="{C7E0FB14-3350-FA84-C815-4986EB6D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87" r="3896" b="-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458D4-B89D-6C84-39EB-A4A81E85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1" y="1042219"/>
            <a:ext cx="5274860" cy="337075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1168055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">
            <a:extLst>
              <a:ext uri="{FF2B5EF4-FFF2-40B4-BE49-F238E27FC236}">
                <a16:creationId xmlns:a16="http://schemas.microsoft.com/office/drawing/2014/main" id="{0A08CC5E-B48C-EA59-9984-593B37C584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r="14367" b="17432"/>
          <a:stretch/>
        </p:blipFill>
        <p:spPr>
          <a:xfrm>
            <a:off x="4236621" y="176981"/>
            <a:ext cx="7276953" cy="31564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8E4CFA-C88D-A75B-7CED-808F2E74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55" y="245382"/>
            <a:ext cx="3735177" cy="1622750"/>
          </a:xfrm>
        </p:spPr>
        <p:txBody>
          <a:bodyPr/>
          <a:lstStyle/>
          <a:p>
            <a:r>
              <a:rPr lang="en-US" sz="2800" dirty="0"/>
              <a:t>5.Link Business Group to Responsibility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28213-FA06-3BAE-94AC-3532A4562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7055" y="1995949"/>
            <a:ext cx="3912158" cy="4508516"/>
          </a:xfrm>
        </p:spPr>
        <p:txBody>
          <a:bodyPr>
            <a:normAutofit/>
          </a:bodyPr>
          <a:lstStyle/>
          <a:p>
            <a:r>
              <a:rPr lang="en-US" dirty="0"/>
              <a:t>To link Business group to the Responsibility ,We must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Profiles options.</a:t>
            </a:r>
          </a:p>
          <a:p>
            <a:r>
              <a:rPr lang="en-US" sz="1600" b="0" kern="1200" spc="150" baseline="0" dirty="0">
                <a:solidFill>
                  <a:srgbClr val="00B0F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Path: </a:t>
            </a:r>
            <a:r>
              <a:rPr lang="en-US" sz="1600" b="0" kern="1200" spc="150" baseline="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Profile&gt;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System</a:t>
            </a:r>
          </a:p>
          <a:p>
            <a:endParaRPr lang="en-GB" b="1" dirty="0"/>
          </a:p>
          <a:p>
            <a:pPr marL="342900" indent="-342900">
              <a:buAutoNum type="arabicParenR"/>
            </a:pPr>
            <a:r>
              <a:rPr lang="en-GB" b="1" dirty="0"/>
              <a:t>Profile:</a:t>
            </a:r>
            <a:r>
              <a:rPr lang="en-GB" b="1" dirty="0">
                <a:solidFill>
                  <a:srgbClr val="00B0F0"/>
                </a:solidFill>
              </a:rPr>
              <a:t> HR: Security </a:t>
            </a:r>
            <a:r>
              <a:rPr lang="en-US" b="1" dirty="0">
                <a:solidFill>
                  <a:srgbClr val="00B0F0"/>
                </a:solidFill>
              </a:rPr>
              <a:t>Profile</a:t>
            </a:r>
          </a:p>
          <a:p>
            <a:r>
              <a:rPr lang="en-US" dirty="0"/>
              <a:t>Responsibility:</a:t>
            </a:r>
          </a:p>
          <a:p>
            <a:r>
              <a:rPr lang="en-US" dirty="0"/>
              <a:t>-</a:t>
            </a:r>
            <a:r>
              <a:rPr lang="en-US" b="1" dirty="0"/>
              <a:t>NXT15_G2_BG</a:t>
            </a:r>
            <a:endParaRPr lang="en-US" dirty="0"/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GB" b="1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350CBD-2D4C-F6D0-C373-431E4041B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97" b="19319"/>
          <a:stretch/>
        </p:blipFill>
        <p:spPr>
          <a:xfrm>
            <a:off x="4236621" y="3524583"/>
            <a:ext cx="7345779" cy="31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creenshot of a computer">
            <a:extLst>
              <a:ext uri="{FF2B5EF4-FFF2-40B4-BE49-F238E27FC236}">
                <a16:creationId xmlns:a16="http://schemas.microsoft.com/office/drawing/2014/main" id="{8AEB4C77-2D96-8CCF-C1A8-8932C54893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-635" b="10566"/>
          <a:stretch/>
        </p:blipFill>
        <p:spPr>
          <a:xfrm>
            <a:off x="4689987" y="0"/>
            <a:ext cx="6774426" cy="33005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8E1790-E3C1-A9C8-791D-1C41D319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16" y="459069"/>
            <a:ext cx="3230625" cy="1573162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2) Profile:</a:t>
            </a:r>
            <a:r>
              <a:rPr kumimoji="0" lang="en-GB" sz="1600" b="1" i="0" u="none" strike="noStrike" kern="1200" cap="none" spc="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HR: User Type</a:t>
            </a:r>
            <a:br>
              <a:rPr kumimoji="0" lang="en-US" sz="1600" b="1" i="0" u="none" strike="noStrike" kern="1200" cap="none" spc="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</a:br>
            <a:br>
              <a:rPr kumimoji="0" lang="en-US" sz="1600" b="1" i="0" u="none" strike="noStrike" kern="1200" cap="none" spc="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</a:br>
            <a:endParaRPr lang="en-GB" sz="1600" b="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44187-6449-EF1D-1ACC-3F1E128E6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2809" y="2130554"/>
            <a:ext cx="3227832" cy="3300570"/>
          </a:xfrm>
        </p:spPr>
        <p:txBody>
          <a:bodyPr/>
          <a:lstStyle/>
          <a:p>
            <a:r>
              <a:rPr lang="en-US" dirty="0"/>
              <a:t>Responsibility:</a:t>
            </a:r>
          </a:p>
          <a:p>
            <a:r>
              <a:rPr lang="en-US" dirty="0"/>
              <a:t>-</a:t>
            </a:r>
            <a:r>
              <a:rPr lang="en-US" sz="1800" b="1" kern="1200" spc="150" baseline="0" dirty="0">
                <a:solidFill>
                  <a:srgbClr val="40404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NXT15_G2_Global HRMS Manager</a:t>
            </a:r>
          </a:p>
          <a:p>
            <a:endParaRPr lang="en-US" sz="1800" b="1" dirty="0">
              <a:solidFill>
                <a:srgbClr val="404040"/>
              </a:solidFill>
              <a:latin typeface="Meiryo" panose="020B0604030504040204" pitchFamily="34" charset="-128"/>
            </a:endParaRPr>
          </a:p>
          <a:p>
            <a:r>
              <a:rPr lang="en-GB" dirty="0">
                <a:effectLst/>
              </a:rPr>
              <a:t>-</a:t>
            </a:r>
            <a:r>
              <a:rPr lang="en-GB" b="1" dirty="0">
                <a:effectLst/>
              </a:rPr>
              <a:t>HR with Payroll User</a:t>
            </a:r>
            <a:endParaRPr lang="en-GB" dirty="0">
              <a:effectLst/>
            </a:endParaRPr>
          </a:p>
          <a:p>
            <a:endParaRPr lang="en-GB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CE0B91-E9F0-4731-25D4-D2125EB8C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3" b="19170"/>
          <a:stretch/>
        </p:blipFill>
        <p:spPr>
          <a:xfrm>
            <a:off x="4689987" y="3429000"/>
            <a:ext cx="6774426" cy="30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7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3FBF6F-732E-FB26-3155-12B5151B60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r="14712" b="3205"/>
          <a:stretch/>
        </p:blipFill>
        <p:spPr>
          <a:xfrm>
            <a:off x="4326296" y="785948"/>
            <a:ext cx="7059459" cy="53932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97ED9E-E11A-5821-C850-A8888083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07" y="333872"/>
            <a:ext cx="3230625" cy="904152"/>
          </a:xfrm>
        </p:spPr>
        <p:txBody>
          <a:bodyPr/>
          <a:lstStyle/>
          <a:p>
            <a:r>
              <a:rPr lang="en-US" sz="2800" dirty="0"/>
              <a:t>6.Run Request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5B119-B297-AC5D-DEE1-E1052A8B1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400" y="2148014"/>
            <a:ext cx="3227832" cy="4193791"/>
          </a:xfrm>
        </p:spPr>
        <p:txBody>
          <a:bodyPr>
            <a:normAutofit/>
          </a:bodyPr>
          <a:lstStyle/>
          <a:p>
            <a:r>
              <a:rPr lang="en-GB" b="0" i="0" u="none" strike="noStrike" dirty="0">
                <a:solidFill>
                  <a:srgbClr val="00B0F0"/>
                </a:solidFill>
                <a:effectLst/>
              </a:rPr>
              <a:t>Path:</a:t>
            </a:r>
            <a:r>
              <a:rPr lang="en-GB" dirty="0">
                <a:solidFill>
                  <a:srgbClr val="000000"/>
                </a:solidFill>
              </a:rPr>
              <a:t> V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iew&gt;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Requests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&gt;submit a new request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Request name : </a:t>
            </a:r>
          </a:p>
          <a:p>
            <a:r>
              <a:rPr lang="en-US" b="1" dirty="0">
                <a:solidFill>
                  <a:srgbClr val="000000"/>
                </a:solidFill>
              </a:rPr>
              <a:t>International HRMS Setup</a:t>
            </a:r>
            <a:endParaRPr lang="en-GB" b="1" dirty="0">
              <a:solidFill>
                <a:srgbClr val="000000"/>
              </a:solidFill>
            </a:endParaRP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632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omputer screen with a login page&#10;&#10;AI-generated content may be incorrect.">
            <a:extLst>
              <a:ext uri="{FF2B5EF4-FFF2-40B4-BE49-F238E27FC236}">
                <a16:creationId xmlns:a16="http://schemas.microsoft.com/office/drawing/2014/main" id="{4FE302A9-CE36-4749-1E89-8321017687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r="19189" b="7726"/>
          <a:stretch/>
        </p:blipFill>
        <p:spPr>
          <a:xfrm>
            <a:off x="3785420" y="70112"/>
            <a:ext cx="8176564" cy="29257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125A6B-EA48-496D-29C6-DD3642C2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24" y="281830"/>
            <a:ext cx="3853164" cy="1723951"/>
          </a:xfrm>
        </p:spPr>
        <p:txBody>
          <a:bodyPr/>
          <a:lstStyle/>
          <a:p>
            <a:r>
              <a:rPr lang="en-US" sz="2800" dirty="0"/>
              <a:t>7.Create and Define Organization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22142-E558-FB3C-7560-ACB6195C2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0016" y="2496219"/>
            <a:ext cx="3227832" cy="3727599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Meiryo" panose="020B0604030504040204" pitchFamily="34" charset="-128"/>
              </a:rPr>
              <a:t>Path: </a:t>
            </a:r>
            <a:r>
              <a:rPr lang="en-US" sz="1600" dirty="0">
                <a:solidFill>
                  <a:srgbClr val="000000"/>
                </a:solidFill>
                <a:latin typeface="Meiryo" panose="020B0604030504040204" pitchFamily="34" charset="-128"/>
              </a:rPr>
              <a:t>Work Structure</a:t>
            </a:r>
            <a:r>
              <a:rPr lang="en-US" sz="1600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&gt;Organization&gt; Description</a:t>
            </a:r>
          </a:p>
          <a:p>
            <a:endParaRPr lang="en-GB" dirty="0"/>
          </a:p>
          <a:p>
            <a:r>
              <a:rPr lang="en-GB" dirty="0"/>
              <a:t>Organization name:</a:t>
            </a:r>
          </a:p>
          <a:p>
            <a:r>
              <a:rPr lang="en-GB" b="1" dirty="0"/>
              <a:t>-Finance</a:t>
            </a:r>
          </a:p>
          <a:p>
            <a:r>
              <a:rPr lang="en-GB" b="1" dirty="0"/>
              <a:t>-Risk</a:t>
            </a:r>
            <a:endParaRPr lang="en-GB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558F09-D28A-507E-AAA5-69B81E4A7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8" r="15989"/>
          <a:stretch/>
        </p:blipFill>
        <p:spPr>
          <a:xfrm>
            <a:off x="3785420" y="3146928"/>
            <a:ext cx="8176564" cy="36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378A97-C50D-3026-E2C8-4F9FB6A29C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t="11875" r="4306" b="7567"/>
          <a:stretch/>
        </p:blipFill>
        <p:spPr>
          <a:xfrm>
            <a:off x="4114799" y="127226"/>
            <a:ext cx="7873139" cy="308092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9DC76F-7AC7-E72A-0EFC-F84E97BD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21" y="291663"/>
            <a:ext cx="3230625" cy="1134014"/>
          </a:xfrm>
        </p:spPr>
        <p:txBody>
          <a:bodyPr/>
          <a:lstStyle/>
          <a:p>
            <a:r>
              <a:rPr lang="en-US" sz="2800" dirty="0"/>
              <a:t>8.Define the 6 Flex fields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7B98-D164-52AE-E54E-95E0A7B84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5714" y="2094271"/>
            <a:ext cx="3227832" cy="4227871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Meiryo" panose="020B0604030504040204" pitchFamily="34" charset="-128"/>
              </a:rPr>
              <a:t>Path: </a:t>
            </a:r>
            <a:r>
              <a:rPr lang="en-US" dirty="0">
                <a:solidFill>
                  <a:srgbClr val="000000"/>
                </a:solidFill>
                <a:latin typeface="Meiryo" panose="020B0604030504040204" pitchFamily="34" charset="-128"/>
              </a:rPr>
              <a:t>Work Structure</a:t>
            </a:r>
            <a:r>
              <a:rPr lang="en-US" b="0" kern="1200" spc="150" baseline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+mn-ea"/>
                <a:cs typeface="+mn-cs"/>
              </a:rPr>
              <a:t> &gt;Job&gt; Description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Job name:</a:t>
            </a:r>
          </a:p>
          <a:p>
            <a:r>
              <a:rPr lang="en-GB" b="1" dirty="0"/>
              <a:t>-Accountant</a:t>
            </a:r>
          </a:p>
          <a:p>
            <a:r>
              <a:rPr lang="en-GB" b="1" dirty="0"/>
              <a:t>-Team Leader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61C724-3026-B863-D3BE-F1CA74946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9" r="20849" b="5663"/>
          <a:stretch/>
        </p:blipFill>
        <p:spPr>
          <a:xfrm>
            <a:off x="4114799" y="3303639"/>
            <a:ext cx="7873139" cy="34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59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A7D2EB-42B1-480E-917C-B32DADD480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" t="2890" r="12527" b="3086"/>
          <a:stretch/>
        </p:blipFill>
        <p:spPr>
          <a:xfrm>
            <a:off x="3903406" y="116238"/>
            <a:ext cx="7973961" cy="33127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39EF0B-CF13-DF21-EC83-61EEB2C3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11" y="274878"/>
            <a:ext cx="3230625" cy="993483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ts val="1400"/>
              </a:spcBef>
            </a:pPr>
            <a:r>
              <a:rPr lang="en-US" sz="1600" b="0" dirty="0">
                <a:solidFill>
                  <a:srgbClr val="00B0F0"/>
                </a:solidFill>
                <a:latin typeface="+mn-lt"/>
              </a:rPr>
              <a:t>Path: 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Work Structure &gt; Position &gt; description</a:t>
            </a:r>
            <a:endParaRPr lang="en-GB" sz="1600" b="0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22B38-2EDA-F19E-F323-4E48679F3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404" y="1992901"/>
            <a:ext cx="3227832" cy="3847460"/>
          </a:xfrm>
        </p:spPr>
        <p:txBody>
          <a:bodyPr/>
          <a:lstStyle/>
          <a:p>
            <a:r>
              <a:rPr lang="en-US" dirty="0"/>
              <a:t>Position=   </a:t>
            </a:r>
            <a:r>
              <a:rPr lang="en-US" b="1" dirty="0">
                <a:solidFill>
                  <a:srgbClr val="FF0000"/>
                </a:solidFill>
              </a:rPr>
              <a:t>Organization+ Job 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Position name:</a:t>
            </a:r>
          </a:p>
          <a:p>
            <a:r>
              <a:rPr lang="en-US" b="1" dirty="0">
                <a:solidFill>
                  <a:schemeClr val="tx1"/>
                </a:solidFill>
              </a:rPr>
              <a:t>-Finance Accountant </a:t>
            </a:r>
          </a:p>
          <a:p>
            <a:r>
              <a:rPr lang="en-US" b="1" dirty="0">
                <a:solidFill>
                  <a:schemeClr val="tx1"/>
                </a:solidFill>
              </a:rPr>
              <a:t>-Risk Team Leader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313A36-B81F-42A7-A4A0-61B163754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 r="22016" b="4618"/>
          <a:stretch/>
        </p:blipFill>
        <p:spPr>
          <a:xfrm>
            <a:off x="3903406" y="3519947"/>
            <a:ext cx="7973961" cy="32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7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630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4235A852-FF02-1980-A7B7-87A71520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214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22217-DABD-EB2D-5521-075242BEE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3.People Management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40C4F-3CCA-F288-E12D-DE382F609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61440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new employees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assignment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address contact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special information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others phone, contact, qualification</a:t>
            </a:r>
          </a:p>
        </p:txBody>
      </p:sp>
    </p:spTree>
    <p:extLst>
      <p:ext uri="{BB962C8B-B14F-4D97-AF65-F5344CB8AC3E}">
        <p14:creationId xmlns:p14="http://schemas.microsoft.com/office/powerpoint/2010/main" val="159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DE0E-ADDB-A652-5F61-7E1AFF24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New employees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AD9DDB-1B01-9C86-DCD7-88F764DC1C1E}"/>
              </a:ext>
            </a:extLst>
          </p:cNvPr>
          <p:cNvGraphicFramePr>
            <a:graphicFrameLocks noGrp="1"/>
          </p:cNvGraphicFramePr>
          <p:nvPr/>
        </p:nvGraphicFramePr>
        <p:xfrm>
          <a:off x="1368544" y="1526082"/>
          <a:ext cx="9985256" cy="5160464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986396">
                  <a:extLst>
                    <a:ext uri="{9D8B030D-6E8A-4147-A177-3AD203B41FA5}">
                      <a16:colId xmlns:a16="http://schemas.microsoft.com/office/drawing/2014/main" val="387230550"/>
                    </a:ext>
                  </a:extLst>
                </a:gridCol>
                <a:gridCol w="1998860">
                  <a:extLst>
                    <a:ext uri="{9D8B030D-6E8A-4147-A177-3AD203B41FA5}">
                      <a16:colId xmlns:a16="http://schemas.microsoft.com/office/drawing/2014/main" val="3431897141"/>
                    </a:ext>
                  </a:extLst>
                </a:gridCol>
              </a:tblGrid>
              <a:tr h="76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</a:rPr>
                        <a:t>Name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</a:rPr>
                        <a:t>Age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930410008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Mohamed Sayed Ahmed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128690002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Nada Omar Mohamed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476074901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Omnia Mohamed Ayman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535450831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Ahmed Mustafa Islam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45310490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Fares Ibrahim Omar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50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395537245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Radwa Gamal Mohamed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010541704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Amir Waheed Saeed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42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546202168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Cristina Raouf Sobhy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1549754401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Esraa</a:t>
                      </a:r>
                      <a:r>
                        <a:rPr lang="en-US" sz="2400" u="none" strike="noStrike" dirty="0">
                          <a:effectLst/>
                        </a:rPr>
                        <a:t> Mohamed Abdullah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018546175"/>
                  </a:ext>
                </a:extLst>
              </a:tr>
              <a:tr h="439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Reham</a:t>
                      </a:r>
                      <a:r>
                        <a:rPr lang="en-US" sz="2400" u="none" strike="noStrike" dirty="0">
                          <a:effectLst/>
                        </a:rPr>
                        <a:t> Refaat El-</a:t>
                      </a:r>
                      <a:r>
                        <a:rPr lang="en-US" sz="2400" u="none" strike="noStrike" dirty="0" err="1">
                          <a:effectLst/>
                        </a:rPr>
                        <a:t>Hosseiny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278483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221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C3471-9261-C21F-3518-60EA2F27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people &gt;&gt;Enter and maintain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300E1-CB0E-1882-E057-AC40CA9F3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7293" y="914401"/>
            <a:ext cx="7357285" cy="45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7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132AB-5E77-A1EF-B009-9887023F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174" y="717755"/>
            <a:ext cx="3134371" cy="695622"/>
          </a:xfrm>
        </p:spPr>
        <p:txBody>
          <a:bodyPr anchor="b">
            <a:normAutofit/>
          </a:bodyPr>
          <a:lstStyle/>
          <a:p>
            <a:r>
              <a:rPr lang="en-US" sz="800" dirty="0"/>
              <a:t>.</a:t>
            </a:r>
            <a:endParaRPr lang="en-GB" sz="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0796-CECC-1544-6F68-90FE78259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615" y="678426"/>
            <a:ext cx="9687127" cy="524648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Esraa Ibrahim Mohamed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(Set up and Work structure)</a:t>
            </a:r>
            <a:r>
              <a:rPr lang="en-US" sz="28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D. Mohamed Omar Abdul Fatah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(People Management)</a:t>
            </a:r>
            <a:endParaRPr lang="en-US" sz="28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Kamla Medhat El-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hoseny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(Payroll)</a:t>
            </a:r>
            <a:endParaRPr lang="en-US" sz="28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Mustafa Sami Mohamed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(Payroll)</a:t>
            </a:r>
            <a:endParaRPr lang="en-GB" sz="2800" b="1" i="1" dirty="0"/>
          </a:p>
        </p:txBody>
      </p:sp>
    </p:spTree>
    <p:extLst>
      <p:ext uri="{BB962C8B-B14F-4D97-AF65-F5344CB8AC3E}">
        <p14:creationId xmlns:p14="http://schemas.microsoft.com/office/powerpoint/2010/main" val="2731969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6E55-D497-B7A6-7D51-BDD90696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date  if needed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A288A-0862-A4C6-1E72-F4E10DBAA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585" y="1825625"/>
            <a:ext cx="8202830" cy="4351338"/>
          </a:xfrm>
        </p:spPr>
      </p:pic>
    </p:spTree>
    <p:extLst>
      <p:ext uri="{BB962C8B-B14F-4D97-AF65-F5344CB8AC3E}">
        <p14:creationId xmlns:p14="http://schemas.microsoft.com/office/powerpoint/2010/main" val="355106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9E80-70ED-3C19-89E3-4BD89406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new employee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D25D35-8F88-7E1E-6425-9B08ED563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724" y="1825625"/>
            <a:ext cx="7574551" cy="4351338"/>
          </a:xfrm>
        </p:spPr>
      </p:pic>
    </p:spTree>
    <p:extLst>
      <p:ext uri="{BB962C8B-B14F-4D97-AF65-F5344CB8AC3E}">
        <p14:creationId xmlns:p14="http://schemas.microsoft.com/office/powerpoint/2010/main" val="28735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AEA0D6-89CF-30AF-20FF-1549B3DEA572}"/>
              </a:ext>
            </a:extLst>
          </p:cNvPr>
          <p:cNvGraphicFramePr>
            <a:graphicFrameLocks noGrp="1"/>
          </p:cNvGraphicFramePr>
          <p:nvPr/>
        </p:nvGraphicFramePr>
        <p:xfrm>
          <a:off x="666750" y="1559389"/>
          <a:ext cx="10312408" cy="417466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683003">
                  <a:extLst>
                    <a:ext uri="{9D8B030D-6E8A-4147-A177-3AD203B41FA5}">
                      <a16:colId xmlns:a16="http://schemas.microsoft.com/office/drawing/2014/main" val="4115290495"/>
                    </a:ext>
                  </a:extLst>
                </a:gridCol>
                <a:gridCol w="6629405">
                  <a:extLst>
                    <a:ext uri="{9D8B030D-6E8A-4147-A177-3AD203B41FA5}">
                      <a16:colId xmlns:a16="http://schemas.microsoft.com/office/drawing/2014/main" val="2226343644"/>
                    </a:ext>
                  </a:extLst>
                </a:gridCol>
              </a:tblGrid>
              <a:tr h="11063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b="1" u="none" strike="noStrike" dirty="0">
                          <a:effectLst/>
                        </a:rPr>
                        <a:t>Last 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b="1" u="none" strike="noStrike" dirty="0">
                          <a:effectLst/>
                        </a:rPr>
                        <a:t>Ahmed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714122366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Mohamed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994904472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Title 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270721158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Sayed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1186292950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employment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2312933606"/>
                  </a:ext>
                </a:extLst>
              </a:tr>
              <a:tr h="61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 type</a:t>
                      </a: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</a:t>
                      </a: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338823929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191222E-67E0-59BB-0427-7218B840220D}"/>
              </a:ext>
            </a:extLst>
          </p:cNvPr>
          <p:cNvSpPr txBox="1">
            <a:spLocks/>
          </p:cNvSpPr>
          <p:nvPr/>
        </p:nvSpPr>
        <p:spPr>
          <a:xfrm>
            <a:off x="666750" y="207499"/>
            <a:ext cx="10312408" cy="1028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Added employee data for Mr. Mohamed Sayed Ahmed </a:t>
            </a:r>
          </a:p>
        </p:txBody>
      </p:sp>
    </p:spTree>
    <p:extLst>
      <p:ext uri="{BB962C8B-B14F-4D97-AF65-F5344CB8AC3E}">
        <p14:creationId xmlns:p14="http://schemas.microsoft.com/office/powerpoint/2010/main" val="184270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EB60-2C47-A469-3B31-E3E0877F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07499"/>
            <a:ext cx="10312408" cy="1028040"/>
          </a:xfrm>
        </p:spPr>
        <p:txBody>
          <a:bodyPr>
            <a:normAutofit/>
          </a:bodyPr>
          <a:lstStyle/>
          <a:p>
            <a:r>
              <a:rPr lang="en-US" sz="2800" dirty="0"/>
              <a:t>Added employee data for Mr. Mohamed Sayed Ahmed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781644-CF39-0065-5FCF-0B73747DD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139" y="2469686"/>
            <a:ext cx="8775719" cy="4351338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0BDCA4-2B6C-1F6A-247A-47FD0137D170}"/>
              </a:ext>
            </a:extLst>
          </p:cNvPr>
          <p:cNvGraphicFramePr>
            <a:graphicFrameLocks noGrp="1"/>
          </p:cNvGraphicFramePr>
          <p:nvPr/>
        </p:nvGraphicFramePr>
        <p:xfrm>
          <a:off x="666750" y="1156628"/>
          <a:ext cx="9334500" cy="1180172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7073009">
                  <a:extLst>
                    <a:ext uri="{9D8B030D-6E8A-4147-A177-3AD203B41FA5}">
                      <a16:colId xmlns:a16="http://schemas.microsoft.com/office/drawing/2014/main" val="4115290495"/>
                    </a:ext>
                  </a:extLst>
                </a:gridCol>
                <a:gridCol w="2261491">
                  <a:extLst>
                    <a:ext uri="{9D8B030D-6E8A-4147-A177-3AD203B41FA5}">
                      <a16:colId xmlns:a16="http://schemas.microsoft.com/office/drawing/2014/main" val="2226343644"/>
                    </a:ext>
                  </a:extLst>
                </a:gridCol>
              </a:tblGrid>
              <a:tr h="759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Name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714122366"/>
                  </a:ext>
                </a:extLst>
              </a:tr>
              <a:tr h="4210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Mohamed Sayed Ahmed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ctr"/>
                </a:tc>
                <a:extLst>
                  <a:ext uri="{0D108BD9-81ED-4DB2-BD59-A6C34878D82A}">
                    <a16:rowId xmlns:a16="http://schemas.microsoft.com/office/drawing/2014/main" val="994904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768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7D143-65DC-0E0A-4109-C9ABA9E5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CC51-0E1B-E24E-C3F5-E0A1FADF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F586E-5BCD-B5A5-AE35-075EEE23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77" y="1496219"/>
            <a:ext cx="87294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3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9E6F8-B3D2-8C69-72AD-76ADB1CA56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2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72383FA-1A59-70FC-FE2E-2301B5EC8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09" y="4610101"/>
            <a:ext cx="3970941" cy="1181100"/>
          </a:xfrm>
        </p:spPr>
        <p:txBody>
          <a:bodyPr>
            <a:normAutofit/>
          </a:bodyPr>
          <a:lstStyle/>
          <a:p>
            <a:r>
              <a:rPr lang="en-US" sz="3600" b="1" dirty="0"/>
              <a:t>Save the data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B5B317-29A4-F9BD-3470-9FEC600AB8E2}"/>
              </a:ext>
            </a:extLst>
          </p:cNvPr>
          <p:cNvCxnSpPr/>
          <p:nvPr/>
        </p:nvCxnSpPr>
        <p:spPr>
          <a:xfrm flipH="1" flipV="1">
            <a:off x="1276348" y="781050"/>
            <a:ext cx="5998384" cy="382905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573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9FA1EC-9243-54AB-07B8-2C93D7396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84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FF2A04E-A634-3380-0D67-970851A13CA5}"/>
              </a:ext>
            </a:extLst>
          </p:cNvPr>
          <p:cNvSpPr/>
          <p:nvPr/>
        </p:nvSpPr>
        <p:spPr>
          <a:xfrm>
            <a:off x="7791450" y="2667000"/>
            <a:ext cx="2343150" cy="1028700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B795F-27A0-AC78-2087-F59393839820}"/>
              </a:ext>
            </a:extLst>
          </p:cNvPr>
          <p:cNvSpPr txBox="1"/>
          <p:nvPr/>
        </p:nvSpPr>
        <p:spPr>
          <a:xfrm>
            <a:off x="457200" y="3657600"/>
            <a:ext cx="994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The employee created with number  2540</a:t>
            </a:r>
          </a:p>
        </p:txBody>
      </p:sp>
    </p:spTree>
    <p:extLst>
      <p:ext uri="{BB962C8B-B14F-4D97-AF65-F5344CB8AC3E}">
        <p14:creationId xmlns:p14="http://schemas.microsoft.com/office/powerpoint/2010/main" val="3347162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662E6-B5E8-6387-DA99-F9218CFF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Then we will add all the employees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205428-6AE7-F04E-15B8-2C1346FB1B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6587" y="643466"/>
          <a:ext cx="6522160" cy="55687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61632">
                  <a:extLst>
                    <a:ext uri="{9D8B030D-6E8A-4147-A177-3AD203B41FA5}">
                      <a16:colId xmlns:a16="http://schemas.microsoft.com/office/drawing/2014/main" val="3585968257"/>
                    </a:ext>
                  </a:extLst>
                </a:gridCol>
                <a:gridCol w="3726058">
                  <a:extLst>
                    <a:ext uri="{9D8B030D-6E8A-4147-A177-3AD203B41FA5}">
                      <a16:colId xmlns:a16="http://schemas.microsoft.com/office/drawing/2014/main" val="207903106"/>
                    </a:ext>
                  </a:extLst>
                </a:gridCol>
                <a:gridCol w="1234470">
                  <a:extLst>
                    <a:ext uri="{9D8B030D-6E8A-4147-A177-3AD203B41FA5}">
                      <a16:colId xmlns:a16="http://schemas.microsoft.com/office/drawing/2014/main" val="1722760577"/>
                    </a:ext>
                  </a:extLst>
                </a:gridCol>
              </a:tblGrid>
              <a:tr h="5255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43856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2540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Mohamed Sayed Ahmed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079371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2541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Nada Omar Mohamed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301771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2542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Omnia Mohamed Ayman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855105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2543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Ahmed Mustafa Islam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183389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2544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Fares Ibrahim Omar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527183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2545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Radwa Gamal Mohamed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5075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2546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Amir Waheed Saeed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019053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2547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Cristina Raouf Sobhy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448204"/>
                  </a:ext>
                </a:extLst>
              </a:tr>
              <a:tr h="525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2548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Esraa Mohamed Abdullah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816944"/>
                  </a:ext>
                </a:extLst>
              </a:tr>
              <a:tr h="483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2549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244" marR="13244" marT="88998" marB="88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Reham Refaat El-Hosseiny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4" marR="13244" marT="88998" marB="889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555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519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41CF5-4775-F212-355F-12611B6F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5925989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assignment</a:t>
            </a:r>
            <a:endParaRPr lang="en-US" sz="8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Pencil">
            <a:extLst>
              <a:ext uri="{FF2B5EF4-FFF2-40B4-BE49-F238E27FC236}">
                <a16:creationId xmlns:a16="http://schemas.microsoft.com/office/drawing/2014/main" id="{198AC654-86F6-28E0-561E-4D9D576CD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09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DFAF3-E1FF-CCB9-CC58-861165F0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assignment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A21B05-6345-AFC6-9FD9-1D52591E6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80018"/>
            <a:ext cx="6780700" cy="46956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BA2579-4B4C-819D-827C-E953690837EC}"/>
              </a:ext>
            </a:extLst>
          </p:cNvPr>
          <p:cNvCxnSpPr>
            <a:cxnSpLocks/>
          </p:cNvCxnSpPr>
          <p:nvPr/>
        </p:nvCxnSpPr>
        <p:spPr>
          <a:xfrm>
            <a:off x="2933702" y="3427835"/>
            <a:ext cx="4800598" cy="1696615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8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6BDEE0-0B17-EE37-87A8-0FEF3257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04" y="32935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CE92-E6F3-23DD-A308-84724178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04" y="2211706"/>
            <a:ext cx="8391967" cy="284656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Setup the ERP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Work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</a:t>
            </a:r>
            <a:r>
              <a:rPr lang="en-US" dirty="0"/>
              <a:t>People Management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and Organize Payroll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F9CCCA-C33A-6CE3-95DF-B2C7210E066A}"/>
              </a:ext>
            </a:extLst>
          </p:cNvPr>
          <p:cNvCxnSpPr/>
          <p:nvPr/>
        </p:nvCxnSpPr>
        <p:spPr>
          <a:xfrm>
            <a:off x="375104" y="1808480"/>
            <a:ext cx="83919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648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DC95-146A-BE16-DB13-42CB65E9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20" y="741391"/>
            <a:ext cx="6705206" cy="16162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latin typeface="+mj-lt"/>
                <a:ea typeface="+mj-ea"/>
                <a:cs typeface="+mj-cs"/>
              </a:rPr>
              <a:t>assignment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7ED9EE-380C-224B-8619-61C6C01B1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EA0657-2676-EBD0-330D-2DE1D716D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BD4BE5-70D5-796C-F818-10F0570E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7F6030-3098-A22C-8CE6-3AE5B7E779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7248" y="2779143"/>
          <a:ext cx="10477503" cy="1849846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1277627">
                  <a:extLst>
                    <a:ext uri="{9D8B030D-6E8A-4147-A177-3AD203B41FA5}">
                      <a16:colId xmlns:a16="http://schemas.microsoft.com/office/drawing/2014/main" val="3992875731"/>
                    </a:ext>
                  </a:extLst>
                </a:gridCol>
                <a:gridCol w="1652862">
                  <a:extLst>
                    <a:ext uri="{9D8B030D-6E8A-4147-A177-3AD203B41FA5}">
                      <a16:colId xmlns:a16="http://schemas.microsoft.com/office/drawing/2014/main" val="871664607"/>
                    </a:ext>
                  </a:extLst>
                </a:gridCol>
                <a:gridCol w="824869">
                  <a:extLst>
                    <a:ext uri="{9D8B030D-6E8A-4147-A177-3AD203B41FA5}">
                      <a16:colId xmlns:a16="http://schemas.microsoft.com/office/drawing/2014/main" val="4261310361"/>
                    </a:ext>
                  </a:extLst>
                </a:gridCol>
                <a:gridCol w="1817876">
                  <a:extLst>
                    <a:ext uri="{9D8B030D-6E8A-4147-A177-3AD203B41FA5}">
                      <a16:colId xmlns:a16="http://schemas.microsoft.com/office/drawing/2014/main" val="2504408566"/>
                    </a:ext>
                  </a:extLst>
                </a:gridCol>
                <a:gridCol w="1817876">
                  <a:extLst>
                    <a:ext uri="{9D8B030D-6E8A-4147-A177-3AD203B41FA5}">
                      <a16:colId xmlns:a16="http://schemas.microsoft.com/office/drawing/2014/main" val="1479833649"/>
                    </a:ext>
                  </a:extLst>
                </a:gridCol>
                <a:gridCol w="1966561">
                  <a:extLst>
                    <a:ext uri="{9D8B030D-6E8A-4147-A177-3AD203B41FA5}">
                      <a16:colId xmlns:a16="http://schemas.microsoft.com/office/drawing/2014/main" val="465685978"/>
                    </a:ext>
                  </a:extLst>
                </a:gridCol>
                <a:gridCol w="1119832">
                  <a:extLst>
                    <a:ext uri="{9D8B030D-6E8A-4147-A177-3AD203B41FA5}">
                      <a16:colId xmlns:a16="http://schemas.microsoft.com/office/drawing/2014/main" val="966835842"/>
                    </a:ext>
                  </a:extLst>
                </a:gridCol>
              </a:tblGrid>
              <a:tr h="5275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Jop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Position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Organization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Grade</a:t>
                      </a:r>
                      <a:endParaRPr lang="en-US" sz="15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472" marR="128472" marT="128472" marB="1284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672067"/>
                  </a:ext>
                </a:extLst>
              </a:tr>
              <a:tr h="1322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2540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Mohamed Sayed Ahmed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Accountant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Finance Accountant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Finance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C-1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" marR="8922" marT="8922" marB="856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300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08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7988-5CDD-6940-028E-ABE00B77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organization / finance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92376-F51C-7878-999B-A71563021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808" y="1825625"/>
            <a:ext cx="8656384" cy="4351338"/>
          </a:xfrm>
        </p:spPr>
      </p:pic>
    </p:spTree>
    <p:extLst>
      <p:ext uri="{BB962C8B-B14F-4D97-AF65-F5344CB8AC3E}">
        <p14:creationId xmlns:p14="http://schemas.microsoft.com/office/powerpoint/2010/main" val="4111366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1DD-6EFA-CB68-0DAE-09623805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job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609C2D-626F-A62D-3BCE-D67E966B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483" y="1825625"/>
            <a:ext cx="7089033" cy="4351338"/>
          </a:xfrm>
        </p:spPr>
      </p:pic>
    </p:spTree>
    <p:extLst>
      <p:ext uri="{BB962C8B-B14F-4D97-AF65-F5344CB8AC3E}">
        <p14:creationId xmlns:p14="http://schemas.microsoft.com/office/powerpoint/2010/main" val="2007433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2BBE-4CEF-2257-8CFF-673941DD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grade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83741-FDDF-305F-838B-5D91F5186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2445" y="1825625"/>
            <a:ext cx="5847110" cy="4351338"/>
          </a:xfrm>
        </p:spPr>
      </p:pic>
    </p:spTree>
    <p:extLst>
      <p:ext uri="{BB962C8B-B14F-4D97-AF65-F5344CB8AC3E}">
        <p14:creationId xmlns:p14="http://schemas.microsoft.com/office/powerpoint/2010/main" val="2911793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DBE4-4973-8DD0-FD0B-43BF0B39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7E81BD-19FD-4E51-528F-E552005B6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455" y="1825625"/>
            <a:ext cx="5861089" cy="4351338"/>
          </a:xfrm>
        </p:spPr>
      </p:pic>
    </p:spTree>
    <p:extLst>
      <p:ext uri="{BB962C8B-B14F-4D97-AF65-F5344CB8AC3E}">
        <p14:creationId xmlns:p14="http://schemas.microsoft.com/office/powerpoint/2010/main" val="2719130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537BC-64C0-EDEF-9920-6125ADB0B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5241-6EA1-4C9D-D9B7-141E5AC5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DEA62-CBE2-00C6-7BC5-BC9672A40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455" y="1825625"/>
            <a:ext cx="5861089" cy="4351338"/>
          </a:xfrm>
        </p:spPr>
      </p:pic>
    </p:spTree>
    <p:extLst>
      <p:ext uri="{BB962C8B-B14F-4D97-AF65-F5344CB8AC3E}">
        <p14:creationId xmlns:p14="http://schemas.microsoft.com/office/powerpoint/2010/main" val="4264428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212A-F9C0-9C4B-7579-BADD52C6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41E8-917E-946A-61CB-CBA6E1D7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04" y="1825625"/>
            <a:ext cx="8216991" cy="4351338"/>
          </a:xfrm>
        </p:spPr>
      </p:pic>
    </p:spTree>
    <p:extLst>
      <p:ext uri="{BB962C8B-B14F-4D97-AF65-F5344CB8AC3E}">
        <p14:creationId xmlns:p14="http://schemas.microsoft.com/office/powerpoint/2010/main" val="378851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1FDB-840B-D4BC-A780-97EE751F5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>
                <a:latin typeface="+mj-lt"/>
                <a:ea typeface="+mj-ea"/>
                <a:cs typeface="+mj-cs"/>
              </a:rPr>
              <a:t>Assignment for all the employees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A49703-A2AD-25CF-2FE8-3B2C9B9537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4350" y="1690689"/>
          <a:ext cx="11391900" cy="4769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137">
                  <a:extLst>
                    <a:ext uri="{9D8B030D-6E8A-4147-A177-3AD203B41FA5}">
                      <a16:colId xmlns:a16="http://schemas.microsoft.com/office/drawing/2014/main" val="3082612993"/>
                    </a:ext>
                  </a:extLst>
                </a:gridCol>
                <a:gridCol w="2154426">
                  <a:extLst>
                    <a:ext uri="{9D8B030D-6E8A-4147-A177-3AD203B41FA5}">
                      <a16:colId xmlns:a16="http://schemas.microsoft.com/office/drawing/2014/main" val="197482184"/>
                    </a:ext>
                  </a:extLst>
                </a:gridCol>
                <a:gridCol w="708305">
                  <a:extLst>
                    <a:ext uri="{9D8B030D-6E8A-4147-A177-3AD203B41FA5}">
                      <a16:colId xmlns:a16="http://schemas.microsoft.com/office/drawing/2014/main" val="3559044794"/>
                    </a:ext>
                  </a:extLst>
                </a:gridCol>
                <a:gridCol w="2006863">
                  <a:extLst>
                    <a:ext uri="{9D8B030D-6E8A-4147-A177-3AD203B41FA5}">
                      <a16:colId xmlns:a16="http://schemas.microsoft.com/office/drawing/2014/main" val="4132250933"/>
                    </a:ext>
                  </a:extLst>
                </a:gridCol>
                <a:gridCol w="2818463">
                  <a:extLst>
                    <a:ext uri="{9D8B030D-6E8A-4147-A177-3AD203B41FA5}">
                      <a16:colId xmlns:a16="http://schemas.microsoft.com/office/drawing/2014/main" val="1632571074"/>
                    </a:ext>
                  </a:extLst>
                </a:gridCol>
                <a:gridCol w="2095401">
                  <a:extLst>
                    <a:ext uri="{9D8B030D-6E8A-4147-A177-3AD203B41FA5}">
                      <a16:colId xmlns:a16="http://schemas.microsoft.com/office/drawing/2014/main" val="475996977"/>
                    </a:ext>
                  </a:extLst>
                </a:gridCol>
                <a:gridCol w="708305">
                  <a:extLst>
                    <a:ext uri="{9D8B030D-6E8A-4147-A177-3AD203B41FA5}">
                      <a16:colId xmlns:a16="http://schemas.microsoft.com/office/drawing/2014/main" val="1826528588"/>
                    </a:ext>
                  </a:extLst>
                </a:gridCol>
              </a:tblGrid>
              <a:tr h="3571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Age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Jop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Position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Organization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Grade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6145382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Mohamed Sayed Ahmed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Accountant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Finance Accountant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Finance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576743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Nada Omar Mohamed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Senior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Sales Senior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Sales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81644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Omnia Mohamed Ayman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Call centre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Customer service call centre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Customer service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175648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Ahmed Mustafa Islam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Debate collection agent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Credit control Debate collection agent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Credit control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2094658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Fares Ibrahim Omar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Business management 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Business Management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5246357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Radwa Gamal Mohamed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Technical analyst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Project management Technical analyst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Project Management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8133321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Amir Waheed Saeed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Team leader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Risk Team leader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Risk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4479706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Cristina Raouf Sobhy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Supervisor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Operation Supervisor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Operation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6413277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Esraa Mohamed Abdullah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Recruter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HR Recruter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6907800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Reham Refaat El-Hosseiny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Database entry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Information Technology Database entry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Information Technology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A-1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15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824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4007-8260-FF88-CDDD-FE3C5592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the address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9E1FB-E5AA-01D4-901C-27F95905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832" y="1690688"/>
            <a:ext cx="7821235" cy="4892819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A64A7A-AE45-C0BB-F110-47660E13DA31}"/>
              </a:ext>
            </a:extLst>
          </p:cNvPr>
          <p:cNvCxnSpPr>
            <a:cxnSpLocks/>
          </p:cNvCxnSpPr>
          <p:nvPr/>
        </p:nvCxnSpPr>
        <p:spPr>
          <a:xfrm>
            <a:off x="2180014" y="1447800"/>
            <a:ext cx="887036" cy="461010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44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947C-A8CE-9160-6F52-2C5CC8AE0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FDEB-B6C1-2625-9A34-115B49DD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style -Egypt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795AD4-3068-058B-45C0-69958A5C0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520" y="1825625"/>
            <a:ext cx="5762960" cy="4351338"/>
          </a:xfrm>
        </p:spPr>
      </p:pic>
    </p:spTree>
    <p:extLst>
      <p:ext uri="{BB962C8B-B14F-4D97-AF65-F5344CB8AC3E}">
        <p14:creationId xmlns:p14="http://schemas.microsoft.com/office/powerpoint/2010/main" val="123727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7462-A5A7-E263-AD29-89BD5B9B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Setup the ERP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2619-CD73-1AE2-76E9-DB6252D4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user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Responsibility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 </a:t>
            </a:r>
            <a:r>
              <a:rPr lang="en-US" dirty="0"/>
              <a:t>Responsibilities to the user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27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74A5-6360-F74A-95A5-1A87EC3D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address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217091-6F49-5DDE-59FE-33128A0DF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256" y="1825625"/>
            <a:ext cx="8435488" cy="4351338"/>
          </a:xfrm>
        </p:spPr>
      </p:pic>
    </p:spTree>
    <p:extLst>
      <p:ext uri="{BB962C8B-B14F-4D97-AF65-F5344CB8AC3E}">
        <p14:creationId xmlns:p14="http://schemas.microsoft.com/office/powerpoint/2010/main" val="3165437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B39C-5288-3A47-8C65-4DF2C2F10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it with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EBFF4-6139-9867-A14D-543857300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107" y="1825625"/>
            <a:ext cx="8091786" cy="4351338"/>
          </a:xfrm>
        </p:spPr>
      </p:pic>
    </p:spTree>
    <p:extLst>
      <p:ext uri="{BB962C8B-B14F-4D97-AF65-F5344CB8AC3E}">
        <p14:creationId xmlns:p14="http://schemas.microsoft.com/office/powerpoint/2010/main" val="1952123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FDC7-8633-4D92-4B07-DCA77E9A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type – work location address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538693-D1EC-4F8A-1C8F-E6B3C1FFC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550" y="1825625"/>
            <a:ext cx="7320900" cy="4351338"/>
          </a:xfrm>
        </p:spPr>
      </p:pic>
    </p:spTree>
    <p:extLst>
      <p:ext uri="{BB962C8B-B14F-4D97-AF65-F5344CB8AC3E}">
        <p14:creationId xmlns:p14="http://schemas.microsoft.com/office/powerpoint/2010/main" val="2154802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DC67E-C955-BB3D-908A-B50DE1B6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4) special information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306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586E-1A59-0B57-E501-14C3B21D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special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D9FAD-70C4-7F8A-4BC5-B80B5BB16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044" y="1825625"/>
            <a:ext cx="716391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81A4E-BF64-0ABC-7643-B52909DECC06}"/>
              </a:ext>
            </a:extLst>
          </p:cNvPr>
          <p:cNvCxnSpPr/>
          <p:nvPr/>
        </p:nvCxnSpPr>
        <p:spPr>
          <a:xfrm>
            <a:off x="3276600" y="1333500"/>
            <a:ext cx="3200400" cy="424815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956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E84B-A56D-E0E7-6629-6C32A530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1D8F5-8090-31E5-C527-6F5C3E4CD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513" y="1825625"/>
            <a:ext cx="8476973" cy="4351338"/>
          </a:xfrm>
        </p:spPr>
      </p:pic>
    </p:spTree>
    <p:extLst>
      <p:ext uri="{BB962C8B-B14F-4D97-AF65-F5344CB8AC3E}">
        <p14:creationId xmlns:p14="http://schemas.microsoft.com/office/powerpoint/2010/main" val="4142691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1C92-44ED-6664-E731-C131295C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D85D0-1BD6-E50B-09B1-C88CA2F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198" y="1825625"/>
            <a:ext cx="8641604" cy="4351338"/>
          </a:xfrm>
        </p:spPr>
      </p:pic>
    </p:spTree>
    <p:extLst>
      <p:ext uri="{BB962C8B-B14F-4D97-AF65-F5344CB8AC3E}">
        <p14:creationId xmlns:p14="http://schemas.microsoft.com/office/powerpoint/2010/main" val="498148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6BF5-C484-BE0A-8F9A-04BF3602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it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F99ED-C51D-31FB-61EA-87B3089ED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991" y="1825625"/>
            <a:ext cx="7830017" cy="4351338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9AEACE-EAFB-689C-A294-2E51CCA7BC5E}"/>
              </a:ext>
            </a:extLst>
          </p:cNvPr>
          <p:cNvCxnSpPr>
            <a:cxnSpLocks/>
          </p:cNvCxnSpPr>
          <p:nvPr/>
        </p:nvCxnSpPr>
        <p:spPr>
          <a:xfrm>
            <a:off x="2180991" y="1333500"/>
            <a:ext cx="2791059" cy="2857500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41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7A866-0917-D741-F685-9567223AC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skills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F38CC-34B7-7846-5715-B1531469F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876" y="1825625"/>
            <a:ext cx="8828247" cy="4351338"/>
          </a:xfrm>
        </p:spPr>
      </p:pic>
    </p:spTree>
    <p:extLst>
      <p:ext uri="{BB962C8B-B14F-4D97-AF65-F5344CB8AC3E}">
        <p14:creationId xmlns:p14="http://schemas.microsoft.com/office/powerpoint/2010/main" val="2846950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7A9C-89B9-8AE4-9DB6-2C18D86F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type – presentation – level excellent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C2EAA-414F-C028-E033-7C34C6C32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107" y="1825625"/>
            <a:ext cx="8777785" cy="4351338"/>
          </a:xfrm>
        </p:spPr>
      </p:pic>
    </p:spTree>
    <p:extLst>
      <p:ext uri="{BB962C8B-B14F-4D97-AF65-F5344CB8AC3E}">
        <p14:creationId xmlns:p14="http://schemas.microsoft.com/office/powerpoint/2010/main" val="422958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DC94-A9DC-E917-A41C-6C4CB65A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6" y="433603"/>
            <a:ext cx="3227715" cy="12477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user</a:t>
            </a:r>
            <a:endParaRPr lang="en-GB" sz="2800" dirty="0"/>
          </a:p>
        </p:txBody>
      </p:sp>
      <p:pic>
        <p:nvPicPr>
          <p:cNvPr id="10" name="Content Placeholder 9" descr="A screenshot of a computer">
            <a:extLst>
              <a:ext uri="{FF2B5EF4-FFF2-40B4-BE49-F238E27FC236}">
                <a16:creationId xmlns:a16="http://schemas.microsoft.com/office/drawing/2014/main" id="{44415920-B2B9-0860-13C2-BD0C1CE4C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46" y="49416"/>
            <a:ext cx="6374737" cy="324708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812C8-FDB7-6592-16AA-A82C81CF4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820" y="2170573"/>
            <a:ext cx="3408264" cy="3423982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&gt;Security &gt;user &gt;define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User </a:t>
            </a:r>
            <a:r>
              <a:rPr lang="en-US" dirty="0">
                <a:solidFill>
                  <a:schemeClr val="tx1"/>
                </a:solidFill>
              </a:rPr>
              <a:t>name: </a:t>
            </a:r>
            <a:r>
              <a:rPr lang="en-US" b="1" dirty="0">
                <a:solidFill>
                  <a:schemeClr val="tx1"/>
                </a:solidFill>
              </a:rPr>
              <a:t>NXT15_G2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97A20C-25FB-A501-9DEC-CAA6A60B7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46" y="3429000"/>
            <a:ext cx="6374737" cy="33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07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51A99-9312-DD9D-3B79-DEE2934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5) others phone, contact, qualification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Office Worker">
            <a:extLst>
              <a:ext uri="{FF2B5EF4-FFF2-40B4-BE49-F238E27FC236}">
                <a16:creationId xmlns:a16="http://schemas.microsoft.com/office/drawing/2014/main" id="{97387FAE-1C44-3309-334C-83449EBC5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572" y="569297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08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5F2D-CCF8-3046-02B0-8FD9A501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– others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62976-F819-B44F-3DEF-90AFC79A7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099" y="1825625"/>
            <a:ext cx="6727801" cy="4351338"/>
          </a:xfrm>
        </p:spPr>
      </p:pic>
    </p:spTree>
    <p:extLst>
      <p:ext uri="{BB962C8B-B14F-4D97-AF65-F5344CB8AC3E}">
        <p14:creationId xmlns:p14="http://schemas.microsoft.com/office/powerpoint/2010/main" val="3230303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D0A5-F4F3-1F0B-2660-04CAF0FE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887A7-E173-274E-3F8C-06DE2011D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889" y="1825625"/>
            <a:ext cx="7602221" cy="4351338"/>
          </a:xfrm>
        </p:spPr>
      </p:pic>
    </p:spTree>
    <p:extLst>
      <p:ext uri="{BB962C8B-B14F-4D97-AF65-F5344CB8AC3E}">
        <p14:creationId xmlns:p14="http://schemas.microsoft.com/office/powerpoint/2010/main" val="738187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4B689-F001-71F1-58BC-A7061026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 phone number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567CE-9D80-78FA-101B-AD8B836BD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383" y="1825625"/>
            <a:ext cx="9213233" cy="4351338"/>
          </a:xfrm>
        </p:spPr>
      </p:pic>
    </p:spTree>
    <p:extLst>
      <p:ext uri="{BB962C8B-B14F-4D97-AF65-F5344CB8AC3E}">
        <p14:creationId xmlns:p14="http://schemas.microsoft.com/office/powerpoint/2010/main" val="2224389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D40A-91AC-0887-3C49-B02B15F2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4FE9C-5E7C-9B2B-6A4C-5B7ABD043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871" y="1825625"/>
            <a:ext cx="8128258" cy="4351338"/>
          </a:xfrm>
        </p:spPr>
      </p:pic>
    </p:spTree>
    <p:extLst>
      <p:ext uri="{BB962C8B-B14F-4D97-AF65-F5344CB8AC3E}">
        <p14:creationId xmlns:p14="http://schemas.microsoft.com/office/powerpoint/2010/main" val="881453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2470-9F46-2307-6289-C5197DE6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C55A7-DFAF-2254-E051-B424B31D0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443" y="1825625"/>
            <a:ext cx="6629113" cy="4351338"/>
          </a:xfrm>
        </p:spPr>
      </p:pic>
    </p:spTree>
    <p:extLst>
      <p:ext uri="{BB962C8B-B14F-4D97-AF65-F5344CB8AC3E}">
        <p14:creationId xmlns:p14="http://schemas.microsoft.com/office/powerpoint/2010/main" val="2751015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8E5A-CBF0-4CE6-7DAF-4EAB43BF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/ qualifications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16AA4-F815-4818-49D1-A306CAA0A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829" y="1825625"/>
            <a:ext cx="7444342" cy="4351338"/>
          </a:xfrm>
        </p:spPr>
      </p:pic>
    </p:spTree>
    <p:extLst>
      <p:ext uri="{BB962C8B-B14F-4D97-AF65-F5344CB8AC3E}">
        <p14:creationId xmlns:p14="http://schemas.microsoft.com/office/powerpoint/2010/main" val="386365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B3D3-AC0B-B753-1084-08678F30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Bachelor degree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93E2D-60E3-F99B-ED28-679FA2A8A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269" y="1825625"/>
            <a:ext cx="7831461" cy="4351338"/>
          </a:xfrm>
        </p:spPr>
      </p:pic>
    </p:spTree>
    <p:extLst>
      <p:ext uri="{BB962C8B-B14F-4D97-AF65-F5344CB8AC3E}">
        <p14:creationId xmlns:p14="http://schemas.microsoft.com/office/powerpoint/2010/main" val="1576723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7039-1A8C-50C4-5ACD-9702CC85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8167F-4BE4-3A90-80CC-005ACB029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47" y="1825625"/>
            <a:ext cx="6070505" cy="4351338"/>
          </a:xfrm>
        </p:spPr>
      </p:pic>
    </p:spTree>
    <p:extLst>
      <p:ext uri="{BB962C8B-B14F-4D97-AF65-F5344CB8AC3E}">
        <p14:creationId xmlns:p14="http://schemas.microsoft.com/office/powerpoint/2010/main" val="20556298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5733-337A-DFF0-0C43-EEC11597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/ contact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ADED65-0DD2-32F5-FBAE-2FEC48DE2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936" y="1825625"/>
            <a:ext cx="7512127" cy="4351338"/>
          </a:xfrm>
        </p:spPr>
      </p:pic>
    </p:spTree>
    <p:extLst>
      <p:ext uri="{BB962C8B-B14F-4D97-AF65-F5344CB8AC3E}">
        <p14:creationId xmlns:p14="http://schemas.microsoft.com/office/powerpoint/2010/main" val="19510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7A23-EBF3-E2F4-9E60-DF92603F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11" y="433603"/>
            <a:ext cx="3227715" cy="1218216"/>
          </a:xfrm>
        </p:spPr>
        <p:txBody>
          <a:bodyPr>
            <a:normAutofit/>
          </a:bodyPr>
          <a:lstStyle/>
          <a:p>
            <a:r>
              <a:rPr lang="en-US" sz="2800" dirty="0"/>
              <a:t>2.Create responsibility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8D84B-DC95-CC58-A3A6-DE623758D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5711" y="1992901"/>
            <a:ext cx="3227715" cy="3798299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&gt;Responsibility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Responsibility Name:</a:t>
            </a:r>
          </a:p>
          <a:p>
            <a:r>
              <a:rPr lang="en-US" b="1" dirty="0"/>
              <a:t>NXT15_G2_Global HRMS Manager</a:t>
            </a:r>
            <a:endParaRPr lang="en-GB" dirty="0"/>
          </a:p>
        </p:txBody>
      </p:sp>
      <p:pic>
        <p:nvPicPr>
          <p:cNvPr id="18" name="Content Placeholder 17" descr="A screenshot of a computer">
            <a:extLst>
              <a:ext uri="{FF2B5EF4-FFF2-40B4-BE49-F238E27FC236}">
                <a16:creationId xmlns:a16="http://schemas.microsoft.com/office/drawing/2014/main" id="{128D1D0C-C442-EFDD-99A3-DA1016950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78" y="1113360"/>
            <a:ext cx="6948488" cy="4156104"/>
          </a:xfrm>
        </p:spPr>
      </p:pic>
    </p:spTree>
    <p:extLst>
      <p:ext uri="{BB962C8B-B14F-4D97-AF65-F5344CB8AC3E}">
        <p14:creationId xmlns:p14="http://schemas.microsoft.com/office/powerpoint/2010/main" val="21356351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87DC-81DA-0233-01D6-DFD2B11F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34181-330D-728D-2219-429A3593B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171" y="1825625"/>
            <a:ext cx="8473658" cy="4351338"/>
          </a:xfrm>
        </p:spPr>
      </p:pic>
    </p:spTree>
    <p:extLst>
      <p:ext uri="{BB962C8B-B14F-4D97-AF65-F5344CB8AC3E}">
        <p14:creationId xmlns:p14="http://schemas.microsoft.com/office/powerpoint/2010/main" val="2907596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95DD-ADA9-96D6-A543-31349211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and save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4440A-D5DF-50B7-40D1-393EAC612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463" y="1825625"/>
            <a:ext cx="8321073" cy="4351338"/>
          </a:xfrm>
        </p:spPr>
      </p:pic>
    </p:spTree>
    <p:extLst>
      <p:ext uri="{BB962C8B-B14F-4D97-AF65-F5344CB8AC3E}">
        <p14:creationId xmlns:p14="http://schemas.microsoft.com/office/powerpoint/2010/main" val="2053347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79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9D62-8FE6-DAE7-1D2A-026E4376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85" y="275303"/>
            <a:ext cx="3227716" cy="139618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3. Add Responsibilities to the user </a:t>
            </a:r>
            <a:endParaRPr lang="en-GB" sz="2800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42C766-5FFD-2F58-3AD0-72DA04060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54" b="5125"/>
          <a:stretch/>
        </p:blipFill>
        <p:spPr>
          <a:xfrm>
            <a:off x="5525341" y="68825"/>
            <a:ext cx="6086556" cy="314764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A001F-8EC1-E154-3DA4-B783C6841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6384" y="1848466"/>
            <a:ext cx="4443100" cy="453266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Path: </a:t>
            </a:r>
            <a:r>
              <a:rPr lang="en-US" dirty="0">
                <a:solidFill>
                  <a:schemeClr val="tx1"/>
                </a:solidFill>
              </a:rPr>
              <a:t>System Administrator &gt;Security &gt;user &gt;define </a:t>
            </a:r>
          </a:p>
          <a:p>
            <a:endParaRPr lang="en-GB" dirty="0"/>
          </a:p>
          <a:p>
            <a:r>
              <a:rPr lang="en-US" dirty="0"/>
              <a:t>Responsibilities:</a:t>
            </a:r>
          </a:p>
          <a:p>
            <a:r>
              <a:rPr lang="en-GB" dirty="0"/>
              <a:t>-</a:t>
            </a:r>
            <a:r>
              <a:rPr lang="en-GB" b="1" dirty="0"/>
              <a:t>Application Developer</a:t>
            </a:r>
          </a:p>
          <a:p>
            <a:r>
              <a:rPr lang="en-US" dirty="0"/>
              <a:t>-</a:t>
            </a:r>
            <a:r>
              <a:rPr lang="en-US" b="1" dirty="0"/>
              <a:t>System Administrator</a:t>
            </a:r>
          </a:p>
          <a:p>
            <a:r>
              <a:rPr lang="en-US" dirty="0"/>
              <a:t>-</a:t>
            </a:r>
            <a:r>
              <a:rPr lang="en-US" b="1" dirty="0"/>
              <a:t>Human Resources Vision Enterprises</a:t>
            </a:r>
          </a:p>
          <a:p>
            <a:r>
              <a:rPr lang="en-GB" dirty="0"/>
              <a:t>-</a:t>
            </a:r>
            <a:r>
              <a:rPr lang="en-GB" b="1" dirty="0"/>
              <a:t>NXT15_G2_Global HRMS Manager</a:t>
            </a:r>
            <a:endParaRPr lang="en-US" b="1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A72C61-0C8F-7188-7910-696727EB0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3" b="6504"/>
          <a:stretch/>
        </p:blipFill>
        <p:spPr>
          <a:xfrm>
            <a:off x="5525341" y="3342968"/>
            <a:ext cx="6086556" cy="33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1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A0A7-7355-3850-38B8-B2B2FDC2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Create Work Structure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96DA-0463-466B-081A-C1B1F1AC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8770571" cy="427533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6 Flex field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Value set for the 6 flex fields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 data to value set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</a:t>
            </a:r>
            <a:r>
              <a:rPr lang="en-US" dirty="0"/>
              <a:t>Business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Link Business Group to Responsibility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Request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and Define Organization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Define the 6 flex fields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88889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B00F5AAD525646A1852B7ED89AF7FA" ma:contentTypeVersion="1" ma:contentTypeDescription="Create a new document." ma:contentTypeScope="" ma:versionID="41f2152a6d2a64481a9893f022539aee">
  <xsd:schema xmlns:xsd="http://www.w3.org/2001/XMLSchema" xmlns:xs="http://www.w3.org/2001/XMLSchema" xmlns:p="http://schemas.microsoft.com/office/2006/metadata/properties" xmlns:ns3="1e685667-c872-42c6-86bc-3ab4f37dfdfc" targetNamespace="http://schemas.microsoft.com/office/2006/metadata/properties" ma:root="true" ma:fieldsID="32253134130dbe0aafd06183c04fcd10" ns3:_="">
    <xsd:import namespace="1e685667-c872-42c6-86bc-3ab4f37dfdf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685667-c872-42c6-86bc-3ab4f37dfdf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0ECC28-D1A2-4B85-BE33-0D4DC34A3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685667-c872-42c6-86bc-3ab4f37dfd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F938B-E3A8-43A6-BC9E-2C6CBC90F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4620C6-0AA7-4D06-AE90-A022F018E2D0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e685667-c872-42c6-86bc-3ab4f37dfdfc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1063</Words>
  <Application>Microsoft Office PowerPoint</Application>
  <PresentationFormat>Widescreen</PresentationFormat>
  <Paragraphs>352</Paragraphs>
  <Slides>72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Meiryo</vt:lpstr>
      <vt:lpstr>Aptos</vt:lpstr>
      <vt:lpstr>Aptos Display</vt:lpstr>
      <vt:lpstr>Aptos Narrow</vt:lpstr>
      <vt:lpstr>Arial</vt:lpstr>
      <vt:lpstr>Calibri</vt:lpstr>
      <vt:lpstr>Corbel</vt:lpstr>
      <vt:lpstr>Wingdings</vt:lpstr>
      <vt:lpstr>SketchLinesVTI</vt:lpstr>
      <vt:lpstr>Office Theme</vt:lpstr>
      <vt:lpstr>BANQUE MISR  ORACLE GLOBAL HCM </vt:lpstr>
      <vt:lpstr>Team Members</vt:lpstr>
      <vt:lpstr>.</vt:lpstr>
      <vt:lpstr>Content</vt:lpstr>
      <vt:lpstr>Setup the ERP</vt:lpstr>
      <vt:lpstr>Create user</vt:lpstr>
      <vt:lpstr>2.Create responsibility </vt:lpstr>
      <vt:lpstr>3. Add Responsibilities to the user </vt:lpstr>
      <vt:lpstr>2) Create Work Structure </vt:lpstr>
      <vt:lpstr>The 6 Flex field</vt:lpstr>
      <vt:lpstr>1.Create 6 fix field</vt:lpstr>
      <vt:lpstr>Grade Flex field Name:NXT15_G2_Grade Flex field </vt:lpstr>
      <vt:lpstr>People group Flex field Name:NXT15_G2_People group Flex field </vt:lpstr>
      <vt:lpstr>Cost Allocation Flex field Name:NXT15_G2_Cost Allocation Flex field</vt:lpstr>
      <vt:lpstr>2. Create Value set for 6 flex fields </vt:lpstr>
      <vt:lpstr>3. Add Data to Value set</vt:lpstr>
      <vt:lpstr>Path: System Administrator &gt;Application&gt; Validation &gt;Value </vt:lpstr>
      <vt:lpstr>Position name value set:NXT15_G2_ POSITION _NAME_VS</vt:lpstr>
      <vt:lpstr>4.Create Business Group</vt:lpstr>
      <vt:lpstr>5.Link Business Group to Responsibility </vt:lpstr>
      <vt:lpstr>2) Profile: HR: User Type  </vt:lpstr>
      <vt:lpstr>6.Run Request </vt:lpstr>
      <vt:lpstr>7.Create and Define Organization </vt:lpstr>
      <vt:lpstr>8.Define the 6 Flex fields</vt:lpstr>
      <vt:lpstr>Path: Work Structure &gt; Position &gt; description</vt:lpstr>
      <vt:lpstr>PowerPoint Presentation</vt:lpstr>
      <vt:lpstr>3.People Management</vt:lpstr>
      <vt:lpstr>1- New employees</vt:lpstr>
      <vt:lpstr>From people &gt;&gt;Enter and maintain</vt:lpstr>
      <vt:lpstr>Change date  if needed</vt:lpstr>
      <vt:lpstr>Click new employee</vt:lpstr>
      <vt:lpstr>PowerPoint Presentation</vt:lpstr>
      <vt:lpstr>Added employee data for Mr. Mohamed Sayed Ahmed </vt:lpstr>
      <vt:lpstr>PowerPoint Presentation</vt:lpstr>
      <vt:lpstr>PowerPoint Presentation</vt:lpstr>
      <vt:lpstr>PowerPoint Presentation</vt:lpstr>
      <vt:lpstr>Then we will add all the employees</vt:lpstr>
      <vt:lpstr>assignment</vt:lpstr>
      <vt:lpstr>assignment</vt:lpstr>
      <vt:lpstr>assignment</vt:lpstr>
      <vt:lpstr>Select the organization / finance</vt:lpstr>
      <vt:lpstr>Select the job</vt:lpstr>
      <vt:lpstr>Select the grade</vt:lpstr>
      <vt:lpstr>Select the location</vt:lpstr>
      <vt:lpstr>Select the location</vt:lpstr>
      <vt:lpstr>Select the position</vt:lpstr>
      <vt:lpstr>Assignment for all the employees</vt:lpstr>
      <vt:lpstr>Add the address</vt:lpstr>
      <vt:lpstr>Select style -Egypt</vt:lpstr>
      <vt:lpstr>Personal address information</vt:lpstr>
      <vt:lpstr>Fill it with data</vt:lpstr>
      <vt:lpstr>Address type – work location address</vt:lpstr>
      <vt:lpstr>4) special information</vt:lpstr>
      <vt:lpstr>4) special information</vt:lpstr>
      <vt:lpstr>Certifications</vt:lpstr>
      <vt:lpstr>Fill it </vt:lpstr>
      <vt:lpstr>Save it </vt:lpstr>
      <vt:lpstr>Communication skills</vt:lpstr>
      <vt:lpstr>Skill type – presentation – level excellent</vt:lpstr>
      <vt:lpstr>5) others phone, contact, qualification</vt:lpstr>
      <vt:lpstr>Select – others </vt:lpstr>
      <vt:lpstr>Phones </vt:lpstr>
      <vt:lpstr>Type- phone number</vt:lpstr>
      <vt:lpstr>Mobile </vt:lpstr>
      <vt:lpstr>Fill the data</vt:lpstr>
      <vt:lpstr>Others / qualifications </vt:lpstr>
      <vt:lpstr>Bachelor degree</vt:lpstr>
      <vt:lpstr>status</vt:lpstr>
      <vt:lpstr>Others / contact  </vt:lpstr>
      <vt:lpstr>Relationship type</vt:lpstr>
      <vt:lpstr>Final and save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Esraa Ibrahim Mohammed Ibrahim Ahmed Mustafa</dc:creator>
  <cp:lastModifiedBy>Esraa Ibrahim Mohammed Ibrahim Ahmed Mustafa</cp:lastModifiedBy>
  <cp:revision>47</cp:revision>
  <dcterms:created xsi:type="dcterms:W3CDTF">2025-03-18T19:42:54Z</dcterms:created>
  <dcterms:modified xsi:type="dcterms:W3CDTF">2025-04-09T18:41:12Z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0x0101009AB00F5AAD525646A1852B7ED89AF7FA</vt:lpwstr>
  </property>
</Properties>
</file>